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autoCompressPictures="0">
  <p:sldMasterIdLst>
    <p:sldMasterId id="2147483812" r:id="rId4"/>
  </p:sldMasterIdLst>
  <p:notesMasterIdLst>
    <p:notesMasterId r:id="rId18"/>
  </p:notesMasterIdLst>
  <p:handoutMasterIdLst>
    <p:handoutMasterId r:id="rId19"/>
  </p:handoutMasterIdLst>
  <p:sldIdLst>
    <p:sldId id="262" r:id="rId5"/>
    <p:sldId id="265" r:id="rId6"/>
    <p:sldId id="259" r:id="rId7"/>
    <p:sldId id="274" r:id="rId8"/>
    <p:sldId id="277" r:id="rId9"/>
    <p:sldId id="268" r:id="rId10"/>
    <p:sldId id="269" r:id="rId11"/>
    <p:sldId id="270" r:id="rId12"/>
    <p:sldId id="272" r:id="rId13"/>
    <p:sldId id="275" r:id="rId14"/>
    <p:sldId id="273" r:id="rId15"/>
    <p:sldId id="276" r:id="rId16"/>
    <p:sldId id="267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87"/>
  </p:normalViewPr>
  <p:slideViewPr>
    <p:cSldViewPr snapToGrid="0" snapToObjects="1">
      <p:cViewPr varScale="1">
        <p:scale>
          <a:sx n="69" d="100"/>
          <a:sy n="69" d="100"/>
        </p:scale>
        <p:origin x="84" y="7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68" d="100"/>
          <a:sy n="68" d="100"/>
        </p:scale>
        <p:origin x="328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BC40FD4-49E5-45F4-9F5F-D127674F3B6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7B86CE-7533-4591-A533-3B285CBFBD3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42818B-C764-43FB-9100-6BE58FDE1954}" type="datetimeFigureOut">
              <a:rPr lang="en-US" smtClean="0"/>
              <a:t>9/10/2022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97BB4A-C2FA-48DD-9F31-664DF2C9F78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540AB79-C081-43E8-B49C-BA9D38FCFCD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5F1E10-4074-4DC3-8E35-9146BD1FD8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88127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0BC4BE-0D73-E240-8B38-104FAC465A91}" type="datetimeFigureOut">
              <a:rPr lang="en-US" smtClean="0"/>
              <a:t>9/10/2022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8C15C5-0688-5345-99FC-721E08AD15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6855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8C15C5-0688-5345-99FC-721E08AD15D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10350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8C15C5-0688-5345-99FC-721E08AD15D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72077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8C15C5-0688-5345-99FC-721E08AD15D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75129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8C15C5-0688-5345-99FC-721E08AD15D5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73072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1E9E2-71F3-4403-A63B-C3E5FEA6887C}" type="datetime1">
              <a:rPr lang="en-US" smtClean="0"/>
              <a:t>9/11/2022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www.erpstuff.com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88011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C1DBE-1864-45E5-8C87-DBB1BA19BD87}" type="datetime1">
              <a:rPr lang="en-US" smtClean="0"/>
              <a:t>9/11/2022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www.erpstuff.com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00259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23BF6-C1EF-4868-BD09-EFA4C9754981}" type="datetime1">
              <a:rPr lang="en-US" smtClean="0"/>
              <a:t>9/11/2022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www.erpstuff.com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45203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175C4-00EF-4BD7-BE3F-E2393E1E3E0D}" type="datetime1">
              <a:rPr lang="en-US" smtClean="0"/>
              <a:t>9/11/2022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www.erpstuff.com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40075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E9D93-9304-448A-91CB-566C1FF0E7FB}" type="datetime1">
              <a:rPr lang="en-US" smtClean="0"/>
              <a:t>9/11/2022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www.erpstuff.com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84169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accent1"/>
                </a:soli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A3492-B910-47F1-9F28-E79941A91E03}" type="datetime1">
              <a:rPr lang="en-US" smtClean="0"/>
              <a:t>9/11/2022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www.erpstuff.com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58357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solidFill>
                  <a:schemeClr val="tx1"/>
                </a:soli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83387-9906-4E10-9E83-3393B1DC9967}" type="datetime1">
              <a:rPr lang="en-US" smtClean="0"/>
              <a:t>9/11/2022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www.erpstuff.com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13636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1AC0B-2E2D-4566-9FA7-149ED36761CC}" type="datetime1">
              <a:rPr lang="en-US" smtClean="0"/>
              <a:t>9/11/2022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www.erpstuff.com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81757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4172A-D334-4ACB-85B3-389425A393F1}" type="datetime1">
              <a:rPr lang="en-US" smtClean="0"/>
              <a:t>9/11/2022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www.erpstuff.com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5677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B5C54-A12C-4F2E-A8BD-3CA08B32D06E}" type="datetime1">
              <a:rPr lang="en-US" smtClean="0"/>
              <a:t>9/11/2022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www.erpstuff.com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5650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47269-E384-4660-9E08-B83EC28BC0B3}" type="datetime1">
              <a:rPr lang="en-US" smtClean="0"/>
              <a:t>9/11/2022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www.erpstuff.com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8749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BC8CD-36B5-4F20-8A88-6A03E7E06E07}" type="datetime1">
              <a:rPr lang="en-US" smtClean="0"/>
              <a:t>9/11/2022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www.erpstuff.com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39651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0F5EE-7C42-4972-BDC4-71B90ED47D2F}" type="datetime1">
              <a:rPr lang="en-US" smtClean="0"/>
              <a:t>9/11/2022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www.erpstuff.com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96880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FBE55-5FCF-4157-837D-FD36CBAC6010}" type="datetime1">
              <a:rPr lang="en-US" smtClean="0"/>
              <a:t>9/11/2022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www.erpstuff.com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663892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55863-A07E-46D3-9CFD-C9DB81839B30}" type="datetime1">
              <a:rPr lang="en-US" smtClean="0"/>
              <a:t>9/11/2022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www.erpstuff.com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19775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262D9-F7F9-4359-8F75-BE588F688499}" type="datetime1">
              <a:rPr lang="en-US" smtClean="0"/>
              <a:t>9/11/2022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www.erpstuff.com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1870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fld id="{E03116D7-E76A-441E-A38D-246A7F832507}" type="datetime1">
              <a:rPr lang="en-US" smtClean="0"/>
              <a:t>9/11/2022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r>
              <a:rPr lang="en-US" smtClean="0"/>
              <a:t>www.erpstuff.com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93811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30CE8624-58F6-46B7-AF57-B9526938A13A}" type="datetime1">
              <a:rPr lang="en-US" smtClean="0"/>
              <a:t>9/11/2022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r>
              <a:rPr lang="en-US" smtClean="0"/>
              <a:t>www.erpstuff.com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976707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  <p:sldLayoutId id="2147483822" r:id="rId10"/>
    <p:sldLayoutId id="2147483823" r:id="rId11"/>
    <p:sldLayoutId id="2147483824" r:id="rId12"/>
    <p:sldLayoutId id="2147483825" r:id="rId13"/>
    <p:sldLayoutId id="2147483826" r:id="rId14"/>
    <p:sldLayoutId id="2147483827" r:id="rId15"/>
    <p:sldLayoutId id="2147483828" r:id="rId16"/>
    <p:sldLayoutId id="214748382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accent1"/>
          </a:soli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20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8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6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4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4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080833-6B30-404E-B0FA-39D7DC4B1616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0" y="236538"/>
            <a:ext cx="12192000" cy="6621462"/>
          </a:xfrm>
          <a:solidFill>
            <a:schemeClr val="bg1"/>
          </a:solidFill>
        </p:spPr>
        <p:txBody>
          <a:bodyPr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4000" b="1" dirty="0" smtClean="0">
                <a:solidFill>
                  <a:srgbClr val="FFC000"/>
                </a:solidFill>
              </a:rPr>
              <a:t>Oracle r12 cash management</a:t>
            </a:r>
            <a:r>
              <a:rPr lang="en-US" sz="5400" b="1" dirty="0" smtClean="0">
                <a:solidFill>
                  <a:srgbClr val="FFC000"/>
                </a:solidFill>
              </a:rPr>
              <a:t/>
            </a:r>
            <a:br>
              <a:rPr lang="en-US" sz="5400" b="1" dirty="0" smtClean="0">
                <a:solidFill>
                  <a:srgbClr val="FFC000"/>
                </a:solidFill>
              </a:rPr>
            </a:br>
            <a:r>
              <a:rPr lang="en-US" sz="9600" b="1" dirty="0" smtClean="0">
                <a:solidFill>
                  <a:srgbClr val="00B050"/>
                </a:solidFill>
              </a:rPr>
              <a:t>bank </a:t>
            </a:r>
            <a:r>
              <a:rPr lang="en-US" sz="9600" dirty="0" smtClean="0">
                <a:solidFill>
                  <a:srgbClr val="00B050"/>
                </a:solidFill>
              </a:rPr>
              <a:t>statement</a:t>
            </a:r>
            <a:r>
              <a:rPr lang="en-US" sz="9600" b="1" dirty="0" smtClean="0">
                <a:solidFill>
                  <a:srgbClr val="FFC000"/>
                </a:solidFill>
              </a:rPr>
              <a:t/>
            </a:r>
            <a:br>
              <a:rPr lang="en-US" sz="9600" b="1" dirty="0" smtClean="0">
                <a:solidFill>
                  <a:srgbClr val="FFC000"/>
                </a:solidFill>
              </a:rPr>
            </a:br>
            <a:r>
              <a:rPr lang="en-US" sz="4000" b="1" dirty="0" smtClean="0">
                <a:solidFill>
                  <a:srgbClr val="FFC000"/>
                </a:solidFill>
              </a:rPr>
              <a:t>techno-functional concepts &amp; Tricks</a:t>
            </a:r>
            <a:r>
              <a:rPr lang="en-US" b="1" dirty="0" smtClean="0">
                <a:solidFill>
                  <a:srgbClr val="FFC000"/>
                </a:solidFill>
              </a:rPr>
              <a:t/>
            </a:r>
            <a:br>
              <a:rPr lang="en-US" b="1" dirty="0" smtClean="0">
                <a:solidFill>
                  <a:srgbClr val="FFC000"/>
                </a:solidFill>
              </a:rPr>
            </a:br>
            <a:r>
              <a:rPr lang="en-US" sz="4400" dirty="0" smtClean="0">
                <a:solidFill>
                  <a:schemeClr val="accent3">
                    <a:lumMod val="75000"/>
                  </a:schemeClr>
                </a:solidFill>
              </a:rPr>
              <a:t>MT940 &amp; BAI2</a:t>
            </a:r>
            <a:endParaRPr lang="en-US" sz="4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672" y="188912"/>
            <a:ext cx="1066800" cy="7239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51166" y="236538"/>
            <a:ext cx="2141534" cy="676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101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4" y="333375"/>
            <a:ext cx="9905998" cy="55245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Mt940 mapping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53606" y="1009649"/>
            <a:ext cx="5071294" cy="5633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084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377780"/>
            <a:ext cx="9905998" cy="819955"/>
          </a:xfrm>
        </p:spPr>
        <p:txBody>
          <a:bodyPr/>
          <a:lstStyle/>
          <a:p>
            <a:pPr algn="ctr"/>
            <a:r>
              <a:rPr lang="en-US" b="1" dirty="0"/>
              <a:t>Mt940 </a:t>
            </a:r>
            <a:r>
              <a:rPr lang="en-US" b="1" dirty="0" smtClean="0"/>
              <a:t>loaded in the table </a:t>
            </a:r>
            <a:r>
              <a:rPr lang="en-US" b="1" dirty="0" smtClean="0">
                <a:effectLst/>
              </a:rPr>
              <a:t>CE_STMT_INT_TMP</a:t>
            </a:r>
            <a:r>
              <a:rPr lang="en-US" b="1" dirty="0" smtClean="0"/>
              <a:t> </a:t>
            </a:r>
            <a:endParaRPr lang="en-US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9285" y="1340610"/>
            <a:ext cx="11950253" cy="4031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759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4821" y="816735"/>
            <a:ext cx="10894254" cy="5401735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163224" y="-3220"/>
            <a:ext cx="9905998" cy="819955"/>
          </a:xfrm>
        </p:spPr>
        <p:txBody>
          <a:bodyPr/>
          <a:lstStyle/>
          <a:p>
            <a:pPr algn="ctr"/>
            <a:r>
              <a:rPr lang="en-US" b="1" dirty="0" smtClean="0"/>
              <a:t>Statement viewer</a:t>
            </a:r>
            <a:endParaRPr lang="en-US" b="1" dirty="0"/>
          </a:p>
        </p:txBody>
      </p:sp>
      <p:sp>
        <p:nvSpPr>
          <p:cNvPr id="6" name="Rectangle 5"/>
          <p:cNvSpPr/>
          <p:nvPr/>
        </p:nvSpPr>
        <p:spPr>
          <a:xfrm>
            <a:off x="754821" y="6316444"/>
            <a:ext cx="108942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http://www.whiterocksoftware.com/2020/02/swift-mt940-viewer.html</a:t>
            </a:r>
          </a:p>
        </p:txBody>
      </p:sp>
    </p:spTree>
    <p:extLst>
      <p:ext uri="{BB962C8B-B14F-4D97-AF65-F5344CB8AC3E}">
        <p14:creationId xmlns:p14="http://schemas.microsoft.com/office/powerpoint/2010/main" val="3627809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tudents looking into microscope">
            <a:extLst>
              <a:ext uri="{FF2B5EF4-FFF2-40B4-BE49-F238E27FC236}">
                <a16:creationId xmlns:a16="http://schemas.microsoft.com/office/drawing/2014/main" id="{082DAC18-E623-0546-920C-6676DF6BBA3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bg1">
                <a:tint val="45000"/>
                <a:satMod val="400000"/>
              </a:schemeClr>
            </a:duotone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4080833-6B30-404E-B0FA-39D7DC4B16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>
            <a:noAutofit/>
          </a:bodyPr>
          <a:lstStyle/>
          <a:p>
            <a:pPr algn="l"/>
            <a:r>
              <a:rPr lang="en-US" sz="11700" b="1" dirty="0"/>
              <a:t>Thank </a:t>
            </a:r>
            <a:br>
              <a:rPr lang="en-US" sz="11700" b="1" dirty="0"/>
            </a:br>
            <a:r>
              <a:rPr lang="en-US" sz="11700" dirty="0">
                <a:solidFill>
                  <a:schemeClr val="tx1"/>
                </a:solidFill>
              </a:rPr>
              <a:t>You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D49C5163-C20C-4544-B7B1-4C17B8DBE1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1012" y="4038600"/>
            <a:ext cx="8676222" cy="447675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info@erpstuff.com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061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50B972-0B7A-40CD-9E79-07E8A87AB03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47725" y="287338"/>
            <a:ext cx="4716463" cy="696912"/>
          </a:xfrm>
        </p:spPr>
        <p:txBody>
          <a:bodyPr>
            <a:normAutofit/>
          </a:bodyPr>
          <a:lstStyle/>
          <a:p>
            <a:r>
              <a:rPr lang="en-US" b="1" dirty="0" smtClean="0"/>
              <a:t>topics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908175" y="1208088"/>
            <a:ext cx="9026525" cy="5283200"/>
          </a:xfrm>
        </p:spPr>
        <p:txBody>
          <a:bodyPr anchor="t">
            <a:normAutofit/>
          </a:bodyPr>
          <a:lstStyle/>
          <a:p>
            <a:r>
              <a:rPr lang="en-US" dirty="0" smtClean="0"/>
              <a:t>Introduction Functional</a:t>
            </a:r>
          </a:p>
          <a:p>
            <a:pPr lvl="1"/>
            <a:r>
              <a:rPr lang="en-US" dirty="0" smtClean="0"/>
              <a:t>Bank Reconciliation</a:t>
            </a:r>
          </a:p>
          <a:p>
            <a:pPr lvl="1"/>
            <a:r>
              <a:rPr lang="en-US" dirty="0" smtClean="0"/>
              <a:t>Manual vs Auto</a:t>
            </a:r>
          </a:p>
          <a:p>
            <a:pPr lvl="1"/>
            <a:r>
              <a:rPr lang="en-US" dirty="0"/>
              <a:t>Types of bank files mt940 &amp; bai2</a:t>
            </a:r>
          </a:p>
          <a:p>
            <a:endParaRPr lang="en-US" dirty="0" smtClean="0"/>
          </a:p>
          <a:p>
            <a:r>
              <a:rPr lang="en-US" dirty="0" smtClean="0"/>
              <a:t>Bank reconciliation in Oracle EBS - Technical</a:t>
            </a:r>
          </a:p>
          <a:p>
            <a:pPr lvl="1"/>
            <a:r>
              <a:rPr lang="en-US" dirty="0" smtClean="0"/>
              <a:t>Mapping in cash management</a:t>
            </a:r>
          </a:p>
          <a:p>
            <a:pPr lvl="1"/>
            <a:r>
              <a:rPr lang="en-US" dirty="0" smtClean="0"/>
              <a:t>mt940</a:t>
            </a:r>
          </a:p>
          <a:p>
            <a:pPr lvl="1"/>
            <a:r>
              <a:rPr lang="en-US" dirty="0" smtClean="0"/>
              <a:t>Loading, importing &amp; reconcile</a:t>
            </a:r>
          </a:p>
          <a:p>
            <a:pPr lvl="1"/>
            <a:r>
              <a:rPr lang="en-US" dirty="0" smtClean="0"/>
              <a:t>Oracle standard requests &amp; tables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140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3F6C66-D6D7-4A72-9928-967AEA400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0413" y="133350"/>
            <a:ext cx="9905998" cy="952500"/>
          </a:xfrm>
        </p:spPr>
        <p:txBody>
          <a:bodyPr anchor="ctr">
            <a:normAutofit/>
          </a:bodyPr>
          <a:lstStyle/>
          <a:p>
            <a:r>
              <a:rPr lang="en-US" sz="3600" b="1" dirty="0" smtClean="0"/>
              <a:t>Bank statement</a:t>
            </a:r>
            <a:r>
              <a:rPr lang="en-US" sz="3600" dirty="0" smtClean="0"/>
              <a:t> file </a:t>
            </a:r>
            <a:r>
              <a:rPr lang="en-US" sz="3600" b="1" dirty="0" smtClean="0"/>
              <a:t>types</a:t>
            </a:r>
            <a:endParaRPr lang="en-US" sz="3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857250" y="2019300"/>
            <a:ext cx="64540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742950" indent="-742950">
              <a:buFont typeface="Arial" panose="020B0604020202020204" pitchFamily="34" charset="0"/>
              <a:buChar char="•"/>
            </a:pPr>
            <a:r>
              <a:rPr lang="en-US" sz="4000" dirty="0" smtClean="0"/>
              <a:t>Message Type : MT940</a:t>
            </a:r>
            <a:endParaRPr lang="en-US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857250" y="3067050"/>
            <a:ext cx="936506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742950" indent="-742950">
              <a:buFont typeface="Arial" panose="020B0604020202020204" pitchFamily="34" charset="0"/>
              <a:buChar char="•"/>
            </a:pPr>
            <a:r>
              <a:rPr lang="en-US" sz="4000" dirty="0"/>
              <a:t>Bank Administration </a:t>
            </a:r>
            <a:r>
              <a:rPr lang="en-US" sz="4000" dirty="0" smtClean="0"/>
              <a:t>Institute : BAI2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414933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8382" y="212502"/>
            <a:ext cx="9905998" cy="618772"/>
          </a:xfrm>
        </p:spPr>
        <p:txBody>
          <a:bodyPr/>
          <a:lstStyle/>
          <a:p>
            <a:r>
              <a:rPr lang="en-US" dirty="0" smtClean="0"/>
              <a:t>MT940 Structure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283561" y="6401067"/>
            <a:ext cx="6096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https://bankrec.westpac.com.au/docs/statements/mt940/</a:t>
            </a:r>
          </a:p>
        </p:txBody>
      </p:sp>
      <p:grpSp>
        <p:nvGrpSpPr>
          <p:cNvPr id="61" name="Group 60"/>
          <p:cNvGrpSpPr/>
          <p:nvPr/>
        </p:nvGrpSpPr>
        <p:grpSpPr>
          <a:xfrm>
            <a:off x="52610" y="831274"/>
            <a:ext cx="5596270" cy="5774253"/>
            <a:chOff x="52610" y="831274"/>
            <a:chExt cx="5596270" cy="5774253"/>
          </a:xfrm>
        </p:grpSpPr>
        <p:sp>
          <p:nvSpPr>
            <p:cNvPr id="45" name="TextBox 44"/>
            <p:cNvSpPr txBox="1"/>
            <p:nvPr/>
          </p:nvSpPr>
          <p:spPr>
            <a:xfrm>
              <a:off x="1681037" y="1581298"/>
              <a:ext cx="3264035" cy="369332"/>
            </a:xfrm>
            <a:prstGeom prst="rect">
              <a:avLst/>
            </a:prstGeom>
            <a:solidFill>
              <a:srgbClr val="00B0F0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:20 – Transaction Reference</a:t>
              </a:r>
              <a:endParaRPr lang="en-US" dirty="0"/>
            </a:p>
          </p:txBody>
        </p:sp>
        <p:grpSp>
          <p:nvGrpSpPr>
            <p:cNvPr id="25" name="Group 24"/>
            <p:cNvGrpSpPr/>
            <p:nvPr/>
          </p:nvGrpSpPr>
          <p:grpSpPr>
            <a:xfrm>
              <a:off x="52610" y="831274"/>
              <a:ext cx="5596270" cy="5774253"/>
              <a:chOff x="419608" y="906087"/>
              <a:chExt cx="5596270" cy="5774253"/>
            </a:xfrm>
          </p:grpSpPr>
          <p:sp>
            <p:nvSpPr>
              <p:cNvPr id="44" name="TextBox 43"/>
              <p:cNvSpPr txBox="1"/>
              <p:nvPr/>
            </p:nvSpPr>
            <p:spPr>
              <a:xfrm>
                <a:off x="1046499" y="1125958"/>
                <a:ext cx="1447832" cy="369332"/>
              </a:xfrm>
              <a:prstGeom prst="rect">
                <a:avLst/>
              </a:prstGeom>
              <a:solidFill>
                <a:srgbClr val="92D050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File Header</a:t>
                </a:r>
                <a:endParaRPr lang="en-US" dirty="0"/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1681037" y="2036438"/>
                <a:ext cx="2340705" cy="369332"/>
              </a:xfrm>
              <a:prstGeom prst="rect">
                <a:avLst/>
              </a:prstGeom>
              <a:solidFill>
                <a:srgbClr val="0070C0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:25 – Bank Account</a:t>
                </a:r>
                <a:endParaRPr lang="en-US" dirty="0"/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1681037" y="2591534"/>
                <a:ext cx="4334841" cy="369332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:28C – Statement No &amp; Sequence No</a:t>
                </a:r>
                <a:endParaRPr lang="en-US" dirty="0"/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2060739" y="3073148"/>
                <a:ext cx="2916183" cy="369332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:60F – Opening Balance</a:t>
                </a:r>
                <a:endParaRPr lang="en-US" dirty="0"/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2430736" y="3541464"/>
                <a:ext cx="2425664" cy="369332"/>
              </a:xfrm>
              <a:prstGeom prst="rect">
                <a:avLst/>
              </a:prstGeom>
              <a:solidFill>
                <a:srgbClr val="92D050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:61 – Statement Line</a:t>
                </a:r>
                <a:endParaRPr lang="en-US" dirty="0"/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2850745" y="3980158"/>
                <a:ext cx="2486578" cy="369332"/>
              </a:xfrm>
              <a:prstGeom prst="rect">
                <a:avLst/>
              </a:prstGeom>
              <a:solidFill>
                <a:srgbClr val="92D050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:86A – Addition to 61</a:t>
                </a:r>
                <a:endParaRPr lang="en-US" dirty="0"/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>
                <a:off x="2430736" y="4453895"/>
                <a:ext cx="2425664" cy="369332"/>
              </a:xfrm>
              <a:prstGeom prst="rect">
                <a:avLst/>
              </a:prstGeom>
              <a:solidFill>
                <a:srgbClr val="92D050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:61 – Statement Line</a:t>
                </a:r>
                <a:endParaRPr lang="en-US" dirty="0"/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2850745" y="4883433"/>
                <a:ext cx="2486578" cy="369332"/>
              </a:xfrm>
              <a:prstGeom prst="rect">
                <a:avLst/>
              </a:prstGeom>
              <a:solidFill>
                <a:srgbClr val="92D050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:86A – Addition to 61</a:t>
                </a:r>
                <a:endParaRPr lang="en-US" dirty="0"/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2060739" y="5346637"/>
                <a:ext cx="3357009" cy="369332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:62F – Final Closing Balance</a:t>
                </a:r>
                <a:endParaRPr lang="en-US" dirty="0"/>
              </a:p>
            </p:txBody>
          </p:sp>
          <p:sp>
            <p:nvSpPr>
              <p:cNvPr id="57" name="TextBox 56"/>
              <p:cNvSpPr txBox="1"/>
              <p:nvPr/>
            </p:nvSpPr>
            <p:spPr>
              <a:xfrm>
                <a:off x="1681037" y="5870888"/>
                <a:ext cx="2565126" cy="369332"/>
              </a:xfrm>
              <a:prstGeom prst="rect">
                <a:avLst/>
              </a:prstGeom>
              <a:solidFill>
                <a:srgbClr val="92D050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:64 – Closing Balance</a:t>
                </a:r>
                <a:endParaRPr lang="en-US" dirty="0"/>
              </a:p>
            </p:txBody>
          </p:sp>
          <p:sp>
            <p:nvSpPr>
              <p:cNvPr id="58" name="TextBox 57"/>
              <p:cNvSpPr txBox="1"/>
              <p:nvPr/>
            </p:nvSpPr>
            <p:spPr>
              <a:xfrm>
                <a:off x="1046499" y="6311008"/>
                <a:ext cx="1316386" cy="369332"/>
              </a:xfrm>
              <a:prstGeom prst="rect">
                <a:avLst/>
              </a:prstGeom>
              <a:solidFill>
                <a:srgbClr val="92D050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File Footer</a:t>
                </a:r>
                <a:endParaRPr lang="en-US" dirty="0"/>
              </a:p>
            </p:txBody>
          </p:sp>
          <p:sp>
            <p:nvSpPr>
              <p:cNvPr id="59" name="Left Brace 58"/>
              <p:cNvSpPr/>
              <p:nvPr/>
            </p:nvSpPr>
            <p:spPr>
              <a:xfrm>
                <a:off x="419608" y="906087"/>
                <a:ext cx="478167" cy="5774253"/>
              </a:xfrm>
              <a:prstGeom prst="leftBrac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60" name="chart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5004" y="941984"/>
            <a:ext cx="7332144" cy="5571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400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8382" y="212502"/>
            <a:ext cx="9905998" cy="618772"/>
          </a:xfrm>
        </p:spPr>
        <p:txBody>
          <a:bodyPr/>
          <a:lstStyle/>
          <a:p>
            <a:r>
              <a:rPr lang="en-US" dirty="0" smtClean="0"/>
              <a:t>Bank Transaction codes - 61-6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283561" y="6401067"/>
            <a:ext cx="6096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https://bankrec.westpac.com.au/docs/statements/mt940/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3825" y="900112"/>
            <a:ext cx="7181850" cy="4752975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168" y="1047191"/>
            <a:ext cx="3077832" cy="535387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71607" y="1523586"/>
            <a:ext cx="6706536" cy="4877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873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251138"/>
            <a:ext cx="9905998" cy="716924"/>
          </a:xfrm>
        </p:spPr>
        <p:txBody>
          <a:bodyPr/>
          <a:lstStyle/>
          <a:p>
            <a:pPr algn="ctr"/>
            <a:r>
              <a:rPr lang="en-US" b="1" dirty="0" smtClean="0"/>
              <a:t>Mt940 mapping</a:t>
            </a:r>
            <a:endParaRPr lang="en-US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10477" y="1104900"/>
            <a:ext cx="8185486" cy="543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026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251138"/>
            <a:ext cx="9905998" cy="716924"/>
          </a:xfrm>
        </p:spPr>
        <p:txBody>
          <a:bodyPr/>
          <a:lstStyle/>
          <a:p>
            <a:pPr algn="ctr"/>
            <a:r>
              <a:rPr lang="en-US" b="1" dirty="0"/>
              <a:t>Mt940 mapping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50186" y="1104899"/>
            <a:ext cx="8310787" cy="5514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43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196805"/>
            <a:ext cx="9905998" cy="819955"/>
          </a:xfrm>
        </p:spPr>
        <p:txBody>
          <a:bodyPr/>
          <a:lstStyle/>
          <a:p>
            <a:pPr algn="ctr"/>
            <a:r>
              <a:rPr lang="en-US" b="1" dirty="0"/>
              <a:t>Mt940 mapping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27638" y="1197735"/>
            <a:ext cx="8035507" cy="5279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769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139655"/>
            <a:ext cx="9905998" cy="819955"/>
          </a:xfrm>
        </p:spPr>
        <p:txBody>
          <a:bodyPr/>
          <a:lstStyle/>
          <a:p>
            <a:pPr algn="ctr"/>
            <a:r>
              <a:rPr lang="en-US" b="1" dirty="0" smtClean="0"/>
              <a:t>Statement loader request</a:t>
            </a:r>
            <a:endParaRPr lang="en-US" b="1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00147" y="1197735"/>
            <a:ext cx="6970323" cy="54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17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sh">
  <a:themeElements>
    <a:clrScheme name="Mesh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5AD0B8"/>
      </a:accent1>
      <a:accent2>
        <a:srgbClr val="47BB7E"/>
      </a:accent2>
      <a:accent3>
        <a:srgbClr val="96CD4B"/>
      </a:accent3>
      <a:accent4>
        <a:srgbClr val="61C7DD"/>
      </a:accent4>
      <a:accent5>
        <a:srgbClr val="2495CF"/>
      </a:accent5>
      <a:accent6>
        <a:srgbClr val="5A74D1"/>
      </a:accent6>
      <a:hlink>
        <a:srgbClr val="72CEBB"/>
      </a:hlink>
      <a:folHlink>
        <a:srgbClr val="98E6D6"/>
      </a:folHlink>
    </a:clrScheme>
    <a:fontScheme name="Mesh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Mesh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B8BE45C0-8141-4D58-8C71-A009BC26FBB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  <Status xmlns="71af3243-3dd4-4a8d-8c0d-dd76da1f02a5">Not started</Statu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b385d60f68dd989dca1fdc827799d853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1911b479caf7b199da365455750e4572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408A8D6-033A-472B-8BEB-63B8F7C284EB}">
  <ds:schemaRefs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71af3243-3dd4-4a8d-8c0d-dd76da1f02a5"/>
    <ds:schemaRef ds:uri="http://purl.org/dc/terms/"/>
    <ds:schemaRef ds:uri="http://purl.org/dc/elements/1.1/"/>
    <ds:schemaRef ds:uri="http://purl.org/dc/dcmitype/"/>
    <ds:schemaRef ds:uri="http://schemas.openxmlformats.org/package/2006/metadata/core-properties"/>
    <ds:schemaRef ds:uri="16c05727-aa75-4e4a-9b5f-8a80a1165891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A1CC7B47-8D79-4E1A-80B5-7F70A543A94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DEBAF10-1A7F-447E-92EE-8F0A8D52905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School design</Template>
  <TotalTime>0</TotalTime>
  <Words>157</Words>
  <Application>Microsoft Office PowerPoint</Application>
  <PresentationFormat>Widescreen</PresentationFormat>
  <Paragraphs>46</Paragraphs>
  <Slides>13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Century Gothic</vt:lpstr>
      <vt:lpstr>Mesh</vt:lpstr>
      <vt:lpstr>Oracle r12 cash management bank statement techno-functional concepts &amp; Tricks MT940 &amp; BAI2</vt:lpstr>
      <vt:lpstr>topics</vt:lpstr>
      <vt:lpstr>Bank statement file types</vt:lpstr>
      <vt:lpstr>MT940 Structure</vt:lpstr>
      <vt:lpstr>Bank Transaction codes - 61-6</vt:lpstr>
      <vt:lpstr>Mt940 mapping</vt:lpstr>
      <vt:lpstr>Mt940 mapping</vt:lpstr>
      <vt:lpstr>Mt940 mapping</vt:lpstr>
      <vt:lpstr>Statement loader request</vt:lpstr>
      <vt:lpstr>Mt940 mapping</vt:lpstr>
      <vt:lpstr>Mt940 loaded in the table CE_STMT_INT_TMP </vt:lpstr>
      <vt:lpstr>Statement viewer</vt:lpstr>
      <vt:lpstr>Thank 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2022-09-10T10:39:54Z</dcterms:created>
  <dcterms:modified xsi:type="dcterms:W3CDTF">2022-09-11T06:22:29Z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